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notesMasterIdLst>
    <p:notesMasterId r:id="rId36"/>
  </p:notesMasterIdLst>
  <p:sldIdLst>
    <p:sldId id="256" r:id="rId6"/>
    <p:sldId id="354" r:id="rId7"/>
    <p:sldId id="463" r:id="rId8"/>
    <p:sldId id="464" r:id="rId9"/>
    <p:sldId id="467" r:id="rId10"/>
    <p:sldId id="390" r:id="rId11"/>
    <p:sldId id="444" r:id="rId12"/>
    <p:sldId id="445" r:id="rId13"/>
    <p:sldId id="449" r:id="rId14"/>
    <p:sldId id="450" r:id="rId15"/>
    <p:sldId id="396" r:id="rId16"/>
    <p:sldId id="468" r:id="rId17"/>
    <p:sldId id="398" r:id="rId18"/>
    <p:sldId id="399" r:id="rId19"/>
    <p:sldId id="469" r:id="rId20"/>
    <p:sldId id="402" r:id="rId21"/>
    <p:sldId id="403" r:id="rId22"/>
    <p:sldId id="407" r:id="rId23"/>
    <p:sldId id="454" r:id="rId24"/>
    <p:sldId id="410" r:id="rId25"/>
    <p:sldId id="451" r:id="rId26"/>
    <p:sldId id="412" r:id="rId27"/>
    <p:sldId id="457" r:id="rId28"/>
    <p:sldId id="465" r:id="rId29"/>
    <p:sldId id="466" r:id="rId30"/>
    <p:sldId id="458" r:id="rId31"/>
    <p:sldId id="460" r:id="rId32"/>
    <p:sldId id="461" r:id="rId33"/>
    <p:sldId id="422" r:id="rId34"/>
    <p:sldId id="42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5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2FC435-3445-49F2-BB06-199751073D05}" type="datetimeFigureOut">
              <a:rPr lang="fa-IR" smtClean="0"/>
              <a:t>1442/04/21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488355-F03F-4E06-B507-D1C332CDEB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231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3CA4-C7A0-4B17-9B20-8ADB7BD9ECDC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372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3CA4-C7A0-4B17-9B20-8ADB7BD9ECDC}" type="slidenum">
              <a:rPr lang="fa-IR" smtClean="0"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078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3CA4-C7A0-4B17-9B20-8ADB7BD9ECDC}" type="slidenum">
              <a:rPr lang="fa-IR" smtClean="0"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026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F725-0D7B-48DE-B6F1-8E047D3741A8}" type="slidenum">
              <a:rPr lang="fa-IR" smtClean="0"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539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1399/02/01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شبنم امامیان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3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3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5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0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9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3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887" y="1122362"/>
            <a:ext cx="9380113" cy="1775383"/>
          </a:xfrm>
        </p:spPr>
        <p:txBody>
          <a:bodyPr>
            <a:normAutofit/>
          </a:bodyPr>
          <a:lstStyle/>
          <a:p>
            <a:r>
              <a:rPr lang="fa-IR" sz="4400" dirty="0" smtClean="0">
                <a:cs typeface="B Yagut" panose="00000400000000000000" pitchFamily="2" charset="-78"/>
              </a:rPr>
              <a:t>آشنایی با روش گرفتن شرح حال زن باردار و ثبت آن در فرم ها و دفاتر مربوطه</a:t>
            </a:r>
            <a:endParaRPr lang="en-US" sz="4400" dirty="0">
              <a:cs typeface="B Yagut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5481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+mj-cs"/>
              </a:rPr>
              <a:t>بخش دوم </a:t>
            </a:r>
          </a:p>
          <a:p>
            <a:r>
              <a:rPr lang="fa-IR" sz="3200" dirty="0" smtClean="0">
                <a:cs typeface="+mj-cs"/>
              </a:rPr>
              <a:t>ادامه نحوه گرفتن شرح حال وارزیابی معمول مادر</a:t>
            </a:r>
            <a:endParaRPr lang="en-US" sz="3200" dirty="0">
              <a:cs typeface="+mj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1"/>
    </mc:Choice>
    <mc:Fallback xmlns="">
      <p:transition spd="slow" advTm="11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 سئوال </a:t>
            </a:r>
            <a:r>
              <a:rPr lang="fa-IR" altLang="en-US" dirty="0" smtClean="0"/>
              <a:t>کنید (عوارض </a:t>
            </a:r>
            <a:r>
              <a:rPr lang="fa-IR" altLang="en-US" dirty="0"/>
              <a:t>بارداری</a:t>
            </a:r>
            <a:r>
              <a:rPr lang="fa-IR" altLang="en-US" dirty="0" smtClean="0"/>
              <a:t>)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آبریزش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استفراغ شدید یا </a:t>
            </a:r>
            <a:r>
              <a:rPr lang="fa-IR" altLang="en-US" dirty="0" smtClean="0">
                <a:cs typeface="B Yagut" panose="00000400000000000000" pitchFamily="2" charset="-78"/>
              </a:rPr>
              <a:t>خونی</a:t>
            </a:r>
          </a:p>
          <a:p>
            <a:pPr>
              <a:lnSpc>
                <a:spcPct val="120000"/>
              </a:lnSpc>
            </a:pPr>
            <a:r>
              <a:rPr lang="fa-IR" altLang="en-US" dirty="0" smtClean="0">
                <a:cs typeface="B Yagut" panose="00000400000000000000" pitchFamily="2" charset="-78"/>
              </a:rPr>
              <a:t>خارش </a:t>
            </a:r>
            <a:r>
              <a:rPr lang="fa-IR" altLang="en-US" dirty="0">
                <a:cs typeface="B Yagut" panose="00000400000000000000" pitchFamily="2" charset="-78"/>
              </a:rPr>
              <a:t>پوست</a:t>
            </a:r>
          </a:p>
          <a:p>
            <a:pPr>
              <a:lnSpc>
                <a:spcPct val="120000"/>
              </a:lnSpc>
            </a:pPr>
            <a:r>
              <a:rPr lang="fa-IR" altLang="en-US" dirty="0" smtClean="0">
                <a:cs typeface="B Yagut" panose="00000400000000000000" pitchFamily="2" charset="-78"/>
              </a:rPr>
              <a:t>ضربه (</a:t>
            </a:r>
            <a:r>
              <a:rPr lang="fa-IR" altLang="en-US" dirty="0">
                <a:cs typeface="B Yagut" panose="00000400000000000000" pitchFamily="2" charset="-78"/>
              </a:rPr>
              <a:t>تروما)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تنگی نفس/ تپش قلب</a:t>
            </a:r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79"/>
    </mc:Choice>
    <mc:Fallback xmlns="">
      <p:transition spd="slow" advTm="45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altLang="en-US" dirty="0"/>
              <a:t>کاهش/ نبود حرکت </a:t>
            </a:r>
            <a:r>
              <a:rPr lang="fa-IR" altLang="en-US" dirty="0" smtClean="0"/>
              <a:t>جنین)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2478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</a:pPr>
            <a:r>
              <a:rPr lang="fa-IR" dirty="0"/>
              <a:t>معمولاً اولین حرکت جنین توسط مادر در هفته هاي 16 تا 20 احساس مي شود و اين زمان می تواند برای تعیین سن بارداری کمك کننده باشد. 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fa-IR" dirty="0" smtClean="0"/>
              <a:t>تکامل </a:t>
            </a:r>
            <a:r>
              <a:rPr lang="fa-IR" dirty="0"/>
              <a:t>حرکات عمومی بدن جنین 20 تا 30 هفته است و بلوغ حرکات تا هفته  </a:t>
            </a:r>
            <a:r>
              <a:rPr lang="fa-IR" dirty="0" smtClean="0"/>
              <a:t>  36 بارداری </a:t>
            </a:r>
            <a:r>
              <a:rPr lang="fa-IR" dirty="0"/>
              <a:t>ادامه می يابد. پس از آن حرکات جنین کمتر می شود</a:t>
            </a:r>
            <a:r>
              <a:rPr lang="fa-IR" dirty="0" smtClean="0"/>
              <a:t>.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fa-IR" dirty="0"/>
              <a:t>سوال در مورد حرکت جنین از هفته 24 بارداری است. 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fa-IR" dirty="0" smtClean="0"/>
              <a:t>کاهش </a:t>
            </a:r>
            <a:r>
              <a:rPr lang="fa-IR" dirty="0"/>
              <a:t>حرکت جنین بنا به اظهار </a:t>
            </a:r>
            <a:r>
              <a:rPr lang="fa-IR" dirty="0" smtClean="0"/>
              <a:t>مادر از </a:t>
            </a:r>
            <a:r>
              <a:rPr lang="fa-IR" dirty="0"/>
              <a:t>هفته 28 بارداري اهمیت دارد.</a:t>
            </a:r>
          </a:p>
          <a:p>
            <a:pPr algn="just">
              <a:lnSpc>
                <a:spcPct val="150000"/>
              </a:lnSpc>
            </a:pPr>
            <a:endParaRPr lang="fa-I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87"/>
    </mc:Choice>
    <mc:Fallback xmlns="">
      <p:transition spd="slow" advTm="42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altLang="en-US" dirty="0"/>
              <a:t>کاهش/ نبود حرکت </a:t>
            </a:r>
            <a:r>
              <a:rPr lang="fa-IR" altLang="en-US" dirty="0" smtClean="0"/>
              <a:t>جنین) ادامه 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101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dirty="0" smtClean="0"/>
              <a:t>بهتر </a:t>
            </a:r>
            <a:r>
              <a:rPr lang="fa-IR" dirty="0"/>
              <a:t>است از مادر بخواهید در اين هفته ها یک لیوان شربت قند نوشیده و به پهلوی چپ بخوابد تعداد حرکات جنین خود را در </a:t>
            </a:r>
            <a:r>
              <a:rPr lang="fa-IR" dirty="0" smtClean="0"/>
              <a:t>دو </a:t>
            </a:r>
            <a:r>
              <a:rPr lang="fa-IR" dirty="0"/>
              <a:t>ساعت شمارش کند </a:t>
            </a:r>
            <a:r>
              <a:rPr lang="fa-IR" dirty="0" smtClean="0"/>
              <a:t>و نیز </a:t>
            </a:r>
            <a:r>
              <a:rPr lang="fa-IR" dirty="0"/>
              <a:t>الگويی از حرکات جنین بدست آورد</a:t>
            </a:r>
            <a:r>
              <a:rPr lang="fa-IR" dirty="0" smtClean="0"/>
              <a:t>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b="1" dirty="0" smtClean="0"/>
              <a:t>نکته: </a:t>
            </a:r>
            <a:r>
              <a:rPr lang="fa-IR" dirty="0" smtClean="0"/>
              <a:t>تعداد </a:t>
            </a:r>
            <a:r>
              <a:rPr lang="fa-IR" dirty="0"/>
              <a:t>مطلوب حرکات جنین و زمان مناسب براي شمارش آن مشخص نشده است</a:t>
            </a:r>
            <a:r>
              <a:rPr lang="fa-IR" dirty="0" smtClean="0"/>
              <a:t>.</a:t>
            </a:r>
            <a:endParaRPr lang="fa-I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11"/>
    </mc:Choice>
    <mc:Fallback xmlns="">
      <p:transition spd="slow" advTm="23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altLang="en-US" dirty="0"/>
              <a:t>کاهش/ نبود حرکت جنین) ادامه 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Low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dirty="0"/>
              <a:t> </a:t>
            </a:r>
            <a:r>
              <a:rPr lang="fa-IR" dirty="0" smtClean="0"/>
              <a:t>در </a:t>
            </a:r>
            <a:r>
              <a:rPr lang="fa-IR" dirty="0"/>
              <a:t>يك روش احساس 10 حرکت در 2 ساعت طبیعي است و در صورتي که تعداد حرکات جنین به 10 بار نرسد، مادر را ارجاع دهید</a:t>
            </a:r>
            <a:r>
              <a:rPr lang="fa-IR" dirty="0" smtClean="0"/>
              <a:t>.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fa-IR" dirty="0" smtClean="0"/>
              <a:t> </a:t>
            </a:r>
            <a:r>
              <a:rPr lang="fa-IR" dirty="0"/>
              <a:t>اگر تعداد حرکت جنین زودتر از 2 ساعت به 10 بار برسد، نیاز به نگه داشتن مادر تا پایان 2 ساعت نیست.</a:t>
            </a:r>
          </a:p>
          <a:p>
            <a:pPr algn="justLow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dirty="0"/>
              <a:t>  در </a:t>
            </a:r>
            <a:r>
              <a:rPr lang="fa-IR" dirty="0" smtClean="0"/>
              <a:t>روش دیگر </a:t>
            </a:r>
            <a:r>
              <a:rPr lang="fa-IR" dirty="0"/>
              <a:t>الگوي حرکت جنین که توسط مادر بدست آمده است ملاک است.</a:t>
            </a:r>
          </a:p>
          <a:p>
            <a:pPr algn="justLow">
              <a:lnSpc>
                <a:spcPct val="100000"/>
              </a:lnSpc>
              <a:buNone/>
            </a:pPr>
            <a:r>
              <a:rPr lang="fa-IR" dirty="0"/>
              <a:t>  اگراين تعداد معادل يا بیشتر از شمارش پايه قبلی است، اطمینان بخش است. </a:t>
            </a:r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10"/>
    </mc:Choice>
    <mc:Fallback xmlns="">
      <p:transition spd="slow" advTm="37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(همسر آزاری)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a-IR" b="1" dirty="0" smtClean="0"/>
              <a:t>تعریف </a:t>
            </a:r>
            <a:r>
              <a:rPr lang="fa-IR" dirty="0" smtClean="0"/>
              <a:t>: هر </a:t>
            </a:r>
            <a:r>
              <a:rPr lang="fa-IR" dirty="0"/>
              <a:t>رفتار خشن وابسته به جنسیتی است که موجب آسیب شده یا </a:t>
            </a:r>
            <a:endParaRPr lang="fa-I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/>
              <a:t>با </a:t>
            </a:r>
            <a:r>
              <a:rPr lang="fa-IR" dirty="0"/>
              <a:t>احتمال آسیب جسمی، روانی و یا رنجش زن همراه گردد. چنین رفتاری می‌تواند با تهدید، اجبار یا سلب مطلق آزادی و اختیار صورت گرفته و در جمع یا در خفا رخ دهد.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5" descr="C:\Users\jahanrayaneh\Desktop\بارداری\1525375222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031" y="4024916"/>
            <a:ext cx="2714896" cy="2286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43"/>
    </mc:Choice>
    <mc:Fallback xmlns="">
      <p:transition spd="slow" advTm="41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altLang="en-US" dirty="0"/>
              <a:t>همسر آزاری</a:t>
            </a:r>
            <a:r>
              <a:rPr lang="fa-IR" altLang="en-US" dirty="0" smtClean="0"/>
              <a:t>)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fa-IR" sz="3600" b="1" dirty="0"/>
              <a:t>خشونت جسمی: </a:t>
            </a:r>
            <a:r>
              <a:rPr lang="fa-IR" dirty="0"/>
              <a:t>هرگونه اقدام عمدی از سوی شوهر که منجر به وارد شدن آسیب بدنی به همسرش گردد مانند مشت زدن، سیلی زدن و لگد زدن، هل دادن، کشیدن موها، اقدام به خفه کردن، ضربه زدن با چاقو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fa-IR" sz="3600" b="1" dirty="0"/>
              <a:t>خشونت روانی</a:t>
            </a:r>
            <a:r>
              <a:rPr lang="fa-IR" sz="4400" b="1" dirty="0"/>
              <a:t>:</a:t>
            </a:r>
            <a:r>
              <a:rPr lang="fa-IR" sz="4400" dirty="0"/>
              <a:t> </a:t>
            </a:r>
            <a:r>
              <a:rPr lang="fa-IR" dirty="0"/>
              <a:t>رفتار خشونت‌آمیزی است که شرافت، آبرو و اعتماد به نفس زن را خدشه‌دار می‌کند. این رفتار به صورت انتقاد ناروا، تحقیر، بد دهانی، تمسخر، توهین، فحاشی، متلک و تهدیدها مداوم اعمال می‌شود.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87"/>
    </mc:Choice>
    <mc:Fallback xmlns="">
      <p:transition spd="slow" advTm="51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dirty="0"/>
              <a:t>علائم روانپزشکی</a:t>
            </a:r>
            <a:r>
              <a:rPr lang="fa-IR" altLang="en-US" dirty="0" smtClean="0"/>
              <a:t>)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265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a-IR" dirty="0"/>
              <a:t>وضعیت</a:t>
            </a:r>
            <a:r>
              <a:rPr lang="fa-IR" b="1" dirty="0"/>
              <a:t> </a:t>
            </a:r>
            <a:r>
              <a:rPr lang="fa-IR" dirty="0"/>
              <a:t>روانی خانم را برای ارزیابی علائم زیر و سوالات غربالگری سلامت روان تعیین کنید:</a:t>
            </a:r>
            <a:endParaRPr lang="en-US" dirty="0"/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b="1" dirty="0"/>
              <a:t>علائم خطر فوری روانپزشکی: </a:t>
            </a:r>
            <a:endParaRPr lang="fa-IR" b="1" dirty="0" smtClean="0"/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dirty="0" smtClean="0"/>
              <a:t>احساس </a:t>
            </a:r>
            <a:r>
              <a:rPr lang="fa-IR" dirty="0"/>
              <a:t>بیزاری از زندگی، افکار یا اقدام به خودکشی، عدم برقراری ارتباط، بی‌قراری شدید، ناامیدی، تحریک‌پذیری و پرخاشگری شدید، دعوا کردن و زد و خورد مکرر با دیگران، هذیان، توهم، رفتار یا گفتار آشفته، علایم منفی </a:t>
            </a:r>
            <a:r>
              <a:rPr lang="fa-IR" sz="2800" dirty="0"/>
              <a:t>(گوشه‌گیری، کاهش ارتباط‌های اجتماعی، کم‌حرفی، کاهش بروز هیجان‌ها و عواطف</a:t>
            </a:r>
            <a:r>
              <a:rPr lang="fa-IR" sz="2800" dirty="0" smtClean="0"/>
              <a:t>)</a:t>
            </a:r>
            <a:endParaRPr lang="en-US" sz="2800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75"/>
    </mc:Choice>
    <mc:Fallback xmlns="">
      <p:transition spd="slow" advTm="57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dirty="0"/>
              <a:t>علائم روانپزشکی</a:t>
            </a:r>
            <a:r>
              <a:rPr lang="fa-IR" altLang="en-US" dirty="0" smtClean="0"/>
              <a:t>)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/>
              <a:t>علائم در معرض خطر روانپزشکی: </a:t>
            </a:r>
            <a:endParaRPr lang="fa-IR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a-IR" dirty="0" smtClean="0"/>
              <a:t>خجالتی </a:t>
            </a:r>
            <a:r>
              <a:rPr lang="fa-IR" dirty="0"/>
              <a:t>بودن شدید، اضطراب در محیط‌های اجتماعی، تجربه علائمی مانند تپش قلب و تنگی نفس، وسواس، خلق افسرده، بی‌حوصلگی و کاهش علایق، گریه، احساس پوچی، تحریک‌پذیری، پرخاشگری، بدخلقی، اختلال در </a:t>
            </a:r>
            <a:r>
              <a:rPr lang="fa-IR" dirty="0" smtClean="0"/>
              <a:t>تمرکز،  رفتارهای </a:t>
            </a:r>
            <a:r>
              <a:rPr lang="fa-IR" dirty="0"/>
              <a:t>ناشایست و مهارگسیخته، تغییر در خواب و </a:t>
            </a:r>
            <a:r>
              <a:rPr lang="fa-IR" dirty="0" smtClean="0"/>
              <a:t>اشتها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21"/>
    </mc:Choice>
    <mc:Fallback xmlns="">
      <p:transition spd="slow" advTm="32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غربالگری سلامت روان</a:t>
            </a:r>
            <a:r>
              <a:rPr lang="fa-IR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سوالات سلامت روان را در </a:t>
            </a:r>
            <a:r>
              <a:rPr lang="ar-SA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هفته 16 تا 20 بارداری </a:t>
            </a: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از مادر بپرسید.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قبل از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پرسش­گری در 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خصوص حفظ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رازداری به مادر 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اطمینان دهید: «مطالبی که در این جلسه مطرح می‌گردد فقط مربوط به ارزیابی سلامت و تکمیل پرونده بهداشتی شما است و کلیه اطلاعات در این پرونده محفوظ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می ماند.»</a:t>
            </a:r>
            <a:endParaRPr lang="en-US" dirty="0"/>
          </a:p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 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به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مادر 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توضیح دهید که «می‌خواهم سؤالاتی در زمینه روان­شناختی و استرس­هاي شما بپرسم و هدف از اين پرسشگری شناسائی زودرس ناراحتی‌های اعصاب و روان و به عنوان یک فرآیند استاندارد برای تمام مراجعان  است». </a:t>
            </a:r>
            <a:endParaRPr lang="en-US" altLang="en-US" dirty="0">
              <a:latin typeface="Arial" panose="020B0604020202020204" pitchFamily="34" charset="0"/>
              <a:ea typeface="Times New Roman" panose="02020603050405020304" pitchFamily="18" charset="0"/>
              <a:cs typeface="B Yagut" panose="00000400000000000000" pitchFamily="2" charset="-7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71"/>
    </mc:Choice>
    <mc:Fallback xmlns="">
      <p:transition spd="slow" advTm="40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غربالگری </a:t>
            </a: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سلامت </a:t>
            </a:r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روان</a:t>
            </a:r>
            <a:r>
              <a:rPr lang="fa-IR" altLang="en-US" dirty="0" smtClean="0"/>
              <a:t> ادامه ...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282130"/>
              </p:ext>
            </p:extLst>
          </p:nvPr>
        </p:nvGraphicFramePr>
        <p:xfrm>
          <a:off x="718457" y="1889760"/>
          <a:ext cx="10635343" cy="38803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xmlns="" val="1210168474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xmlns="" val="3362304676"/>
                    </a:ext>
                  </a:extLst>
                </a:gridCol>
                <a:gridCol w="612252">
                  <a:extLst>
                    <a:ext uri="{9D8B030D-6E8A-4147-A177-3AD203B41FA5}">
                      <a16:colId xmlns:a16="http://schemas.microsoft.com/office/drawing/2014/main" xmlns="" val="1039823477"/>
                    </a:ext>
                  </a:extLst>
                </a:gridCol>
                <a:gridCol w="680971">
                  <a:extLst>
                    <a:ext uri="{9D8B030D-6E8A-4147-A177-3AD203B41FA5}">
                      <a16:colId xmlns:a16="http://schemas.microsoft.com/office/drawing/2014/main" xmlns="" val="1260347692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xmlns="" val="1823243798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xmlns="" val="270383549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25281230"/>
                    </a:ext>
                  </a:extLst>
                </a:gridCol>
                <a:gridCol w="4613366">
                  <a:extLst>
                    <a:ext uri="{9D8B030D-6E8A-4147-A177-3AD203B41FA5}">
                      <a16:colId xmlns:a16="http://schemas.microsoft.com/office/drawing/2014/main" xmlns="" val="4054957339"/>
                    </a:ext>
                  </a:extLst>
                </a:gridCol>
              </a:tblGrid>
              <a:tr h="461554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نمی داند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امتیاز کل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اصلا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بندرت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گاهی اوقات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بیشتر اوقات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همیشه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غربالگری سلامت روان  (در هفته 16 تا 20)</a:t>
                      </a:r>
                      <a:endParaRPr lang="en-US" sz="18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711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effectLst/>
                          <a:cs typeface="+mn-cs"/>
                        </a:rPr>
                        <a:t>چقدردر </a:t>
                      </a:r>
                      <a:r>
                        <a:rPr lang="fa-IR" sz="2000" b="0" dirty="0">
                          <a:effectLst/>
                          <a:cs typeface="+mn-cs"/>
                        </a:rPr>
                        <a:t>30 روز گذشته احساس می‌کرديد، مضطرب و عصبی هستيد؟ 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885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cs typeface="+mn-cs"/>
                        </a:rPr>
                        <a:t>چقدر در 30 روز گذشته احساس  نااميدی می‌کرديد؟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445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cs typeface="+mn-cs"/>
                        </a:rPr>
                        <a:t>چقدر در 30 روز گذشته احساس  ناآرامی و بی قراری می‌کرديد؟  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692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cs typeface="+mn-cs"/>
                        </a:rPr>
                        <a:t>چقدر در 30 روز گذشته  احساس افسردگی و غمگينی می‌کرديد؟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009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cs typeface="+mn-cs"/>
                        </a:rPr>
                        <a:t>چقدر در 30 روز گذشته احساس می‌کرديد که انجام هر کاری برای شما خيلی سخت است؟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018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cs typeface="+mn-cs"/>
                        </a:rPr>
                        <a:t>چقدر در 30 روز گذشته احساس بی ارزشی می‌کرديد؟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9086560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11"/>
    </mc:Choice>
    <mc:Fallback xmlns="">
      <p:transition spd="slow" advTm="69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cs typeface="B Yagut" panose="00000400000000000000" pitchFamily="2" charset="-78"/>
              </a:rPr>
              <a:t> مشخصات سند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مشخصات مدرس یا مدرسین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نام و نام خانوادگی مدرس: </a:t>
            </a:r>
            <a:r>
              <a:rPr lang="fa-IR" sz="2000" dirty="0" smtClean="0">
                <a:cs typeface="B Yagut" panose="00000400000000000000" pitchFamily="2" charset="-78"/>
              </a:rPr>
              <a:t>شبنم امامیان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مدرک تحصیلی: کارشناس </a:t>
            </a:r>
            <a:r>
              <a:rPr lang="fa-IR" sz="2000" dirty="0" smtClean="0">
                <a:cs typeface="B Yagut" panose="00000400000000000000" pitchFamily="2" charset="-78"/>
              </a:rPr>
              <a:t>مامایی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موقعیت اشتغال سازمانی مدرس: مربی مرکز آموزش بهورزی </a:t>
            </a:r>
            <a:r>
              <a:rPr lang="fa-IR" sz="2000" dirty="0" smtClean="0">
                <a:cs typeface="B Yagut" panose="00000400000000000000" pitchFamily="2" charset="-78"/>
              </a:rPr>
              <a:t>شهرستان مشهد </a:t>
            </a:r>
            <a:r>
              <a:rPr lang="fa-IR" sz="2000" dirty="0">
                <a:cs typeface="B Yagut" panose="00000400000000000000" pitchFamily="2" charset="-78"/>
              </a:rPr>
              <a:t>دانشگاه علوم پزشکی و خدمات بهداشتی </a:t>
            </a:r>
            <a:r>
              <a:rPr lang="fa-IR" sz="2000" dirty="0" smtClean="0">
                <a:cs typeface="B Yagut" panose="00000400000000000000" pitchFamily="2" charset="-78"/>
              </a:rPr>
              <a:t>درمانی مشهد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endParaRPr lang="en-US" sz="2000" dirty="0">
              <a:cs typeface="B Yagut" panose="000004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مشخصات بسته آموزشی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Yagut" panose="00000400000000000000" pitchFamily="2" charset="-78"/>
              </a:rPr>
              <a:t>حیطه درس: </a:t>
            </a:r>
            <a:r>
              <a:rPr lang="fa-IR" sz="2000" dirty="0" smtClean="0">
                <a:cs typeface="B Yagut" panose="00000400000000000000" pitchFamily="2" charset="-78"/>
              </a:rPr>
              <a:t>مراقبت های ادغام یافته سلامت مادران</a:t>
            </a:r>
            <a:endParaRPr lang="fa-IR" sz="2000" dirty="0">
              <a:cs typeface="B Yagut" panose="00000400000000000000" pitchFamily="2" charset="-78"/>
            </a:endParaRPr>
          </a:p>
          <a:p>
            <a:pPr algn="r"/>
            <a:r>
              <a:rPr lang="fa-IR" sz="2000" dirty="0"/>
              <a:t>تاریخ آخرین بازنگری: </a:t>
            </a:r>
            <a:r>
              <a:rPr lang="fa-IR" sz="2000" dirty="0" smtClean="0">
                <a:cs typeface="B Yagut" panose="00000400000000000000" pitchFamily="2" charset="-78"/>
              </a:rPr>
              <a:t>11 تیر </a:t>
            </a:r>
            <a:r>
              <a:rPr lang="fa-IR" sz="2000" dirty="0">
                <a:cs typeface="B Yagut" panose="00000400000000000000" pitchFamily="2" charset="-78"/>
              </a:rPr>
              <a:t>1399</a:t>
            </a: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نوبت تهیه: </a:t>
            </a:r>
            <a:r>
              <a:rPr lang="fa-IR" sz="2000" dirty="0" smtClean="0">
                <a:cs typeface="B Yagut" panose="00000400000000000000" pitchFamily="2" charset="-78"/>
              </a:rPr>
              <a:t>2</a:t>
            </a:r>
            <a:endParaRPr lang="fa-IR" sz="2000" dirty="0">
              <a:cs typeface="B Yagut" panose="00000400000000000000" pitchFamily="2" charset="-78"/>
            </a:endParaRPr>
          </a:p>
          <a:p>
            <a:r>
              <a:rPr lang="fa-IR" sz="2000" dirty="0">
                <a:cs typeface="B Yagut" panose="00000400000000000000" pitchFamily="2" charset="-78"/>
              </a:rPr>
              <a:t> نام فایل: </a:t>
            </a: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l">
              <a:buNone/>
            </a:pPr>
            <a:r>
              <a:rPr lang="en-US" sz="2000" dirty="0" smtClean="0"/>
              <a:t>Mc-2-ashenayi-ba-ravesh-grftan-shrhhal-zan-bardar-va-sabt-an-dr-formha-va-dftar-mrbote-edi 2</a:t>
            </a:r>
            <a:endParaRPr lang="en-US" sz="1800" i="1" dirty="0">
              <a:cs typeface="B Yagut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48" y="2539307"/>
            <a:ext cx="1526883" cy="1053899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6"/>
    </mc:Choice>
    <mc:Fallback xmlns="">
      <p:transition spd="slow" advTm="20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غربالگری </a:t>
            </a: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سلامت </a:t>
            </a:r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روان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افرادی که نمره 10 یا بالاتر را کسب می­کنند به عنوان «غربال مثبت» محسوب می­گردند که جهت دریافت خدمات بعدی به پزشک ارجاع می­گردد.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در صورت پاسخ بیشتر از 3 مورد به گزینه (نمی داند/پاسخ نمی‌دهد) ارجاع به پزشک صورت گیرد.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fa-IR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نکته: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 در صورتی که در مراقبت، نمره پرسشنامه 6 سوالی نزدیک به نمره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(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8 یا 9)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ارجاع است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، می بایست با توجه به مشاهدات بالینی از علائم روانپزشکی، در مراقبت های بعدی نیز به آن توجه کنید.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48"/>
    </mc:Choice>
    <mc:Fallback xmlns="">
      <p:transition spd="slow" advTm="39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غربالگری </a:t>
            </a: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سلامت </a:t>
            </a:r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روان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 </a:t>
            </a:r>
            <a:r>
              <a:rPr lang="fa-IR" altLang="en-US" dirty="0" smtClean="0"/>
              <a:t>ادامه </a:t>
            </a:r>
            <a:r>
              <a:rPr lang="fa-IR" altLang="en-US" dirty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در مورد سوالات خودکشی، چنانچه پاسخ مثبت است، این علامت را به عنوان یک فوریت روانپزشکی در نظر گرفته و بیمار را ارجاع فوری به پزشک دهید.</a:t>
            </a:r>
            <a:endParaRPr lang="fa-I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054052"/>
              </p:ext>
            </p:extLst>
          </p:nvPr>
        </p:nvGraphicFramePr>
        <p:xfrm>
          <a:off x="838199" y="3381513"/>
          <a:ext cx="10411097" cy="23530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9994">
                  <a:extLst>
                    <a:ext uri="{9D8B030D-6E8A-4147-A177-3AD203B41FA5}">
                      <a16:colId xmlns:a16="http://schemas.microsoft.com/office/drawing/2014/main" xmlns="" val="2703835495"/>
                    </a:ext>
                  </a:extLst>
                </a:gridCol>
                <a:gridCol w="1316626">
                  <a:extLst>
                    <a:ext uri="{9D8B030D-6E8A-4147-A177-3AD203B41FA5}">
                      <a16:colId xmlns:a16="http://schemas.microsoft.com/office/drawing/2014/main" xmlns="" val="2025281230"/>
                    </a:ext>
                  </a:extLst>
                </a:gridCol>
                <a:gridCol w="7234477">
                  <a:extLst>
                    <a:ext uri="{9D8B030D-6E8A-4147-A177-3AD203B41FA5}">
                      <a16:colId xmlns:a16="http://schemas.microsoft.com/office/drawing/2014/main" xmlns="" val="4054957339"/>
                    </a:ext>
                  </a:extLst>
                </a:gridCol>
              </a:tblGrid>
              <a:tr h="646351"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خیر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بلی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0" dirty="0" smtClean="0">
                          <a:solidFill>
                            <a:schemeClr val="tx1"/>
                          </a:solidFill>
                          <a:effectLst/>
                        </a:rPr>
                        <a:t>غربالگری سلامت روان  (در هفته 16 تا 20)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7111140"/>
                  </a:ext>
                </a:extLst>
              </a:tr>
              <a:tr h="809974">
                <a:tc>
                  <a:txBody>
                    <a:bodyPr/>
                    <a:lstStyle/>
                    <a:p>
                      <a:pPr algn="ctr" rtl="1"/>
                      <a:endParaRPr lang="en-US" sz="28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dirty="0" smtClean="0"/>
                        <a:t>آیا هیچ گاه شده از زندگی خسته شوید و به مرگ فکر کنید؟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8858919"/>
                  </a:ext>
                </a:extLst>
              </a:tr>
              <a:tr h="896757">
                <a:tc>
                  <a:txBody>
                    <a:bodyPr/>
                    <a:lstStyle/>
                    <a:p>
                      <a:pPr algn="ctr" rtl="1"/>
                      <a:endParaRPr lang="en-US" sz="28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dirty="0" smtClean="0">
                          <a:effectLst/>
                        </a:rPr>
                        <a:t>آیا اخیرا"به خودکشی فکر کرده‌اید؟ </a:t>
                      </a:r>
                      <a:endParaRPr lang="en-US" sz="28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Kam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4450877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0"/>
    </mc:Choice>
    <mc:Fallback xmlns="">
      <p:transition spd="slow" advTm="2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(درد)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a-IR" altLang="en-US" b="1" dirty="0" smtClean="0">
                <a:cs typeface="B Yagut" panose="00000400000000000000" pitchFamily="2" charset="-78"/>
              </a:rPr>
              <a:t>درد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altLang="en-US" dirty="0" smtClean="0">
                <a:cs typeface="B Yagut" panose="00000400000000000000" pitchFamily="2" charset="-78"/>
              </a:rPr>
              <a:t>- سر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fa-IR" altLang="en-US" dirty="0" smtClean="0">
                <a:cs typeface="B Yagut" panose="00000400000000000000" pitchFamily="2" charset="-78"/>
              </a:rPr>
              <a:t>شکم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altLang="en-US" dirty="0" smtClean="0">
                <a:cs typeface="B Yagut" panose="00000400000000000000" pitchFamily="2" charset="-78"/>
              </a:rPr>
              <a:t>- پهلو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altLang="en-US" dirty="0" smtClean="0">
                <a:cs typeface="B Yagut" panose="00000400000000000000" pitchFamily="2" charset="-78"/>
              </a:rPr>
              <a:t>- یک </a:t>
            </a:r>
            <a:r>
              <a:rPr lang="fa-IR" altLang="en-US" dirty="0">
                <a:cs typeface="B Yagut" panose="00000400000000000000" pitchFamily="2" charset="-78"/>
              </a:rPr>
              <a:t>طرفه ساق و </a:t>
            </a:r>
            <a:r>
              <a:rPr lang="fa-IR" altLang="en-US" dirty="0" smtClean="0">
                <a:cs typeface="B Yagut" panose="00000400000000000000" pitchFamily="2" charset="-78"/>
              </a:rPr>
              <a:t>ران</a:t>
            </a:r>
            <a:endParaRPr lang="fa-IR" altLang="en-US" dirty="0">
              <a:cs typeface="B Yagut" panose="00000400000000000000" pitchFamily="2" charset="-78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58"/>
    </mc:Choice>
    <mc:Fallback xmlns="">
      <p:transition spd="slow" advTm="53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(شکایت شایع، مکملها و تغذیه)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0261"/>
            <a:ext cx="10515600" cy="2356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a-IR" altLang="en-US" dirty="0" smtClean="0">
                <a:cs typeface="B Yagut" panose="00000400000000000000" pitchFamily="2" charset="-78"/>
              </a:rPr>
              <a:t>شکایت های شایع</a:t>
            </a:r>
            <a:endParaRPr lang="fa-IR" altLang="en-US" dirty="0">
              <a:cs typeface="B Yagut" panose="00000400000000000000" pitchFamily="2" charset="-78"/>
            </a:endParaRP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مصرف مکمل های دارویی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تغذیه </a:t>
            </a:r>
            <a:r>
              <a:rPr lang="fa-IR" altLang="en-US" dirty="0" smtClean="0">
                <a:cs typeface="B Yagut" panose="00000400000000000000" pitchFamily="2" charset="-78"/>
              </a:rPr>
              <a:t>مناسب (</a:t>
            </a:r>
            <a:r>
              <a:rPr lang="fa-IR" altLang="en-US" dirty="0">
                <a:cs typeface="B Yagut" panose="00000400000000000000" pitchFamily="2" charset="-78"/>
              </a:rPr>
              <a:t>مصرف گروههای غذایی)</a:t>
            </a:r>
          </a:p>
          <a:p>
            <a:pPr>
              <a:lnSpc>
                <a:spcPct val="120000"/>
              </a:lnSpc>
            </a:pPr>
            <a:endParaRPr lang="fa-IR" altLang="en-US" dirty="0">
              <a:cs typeface="B Yagut" panose="00000400000000000000" pitchFamily="2" charset="-78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83"/>
    </mc:Choice>
    <mc:Fallback xmlns="">
      <p:transition spd="slow" advTm="123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خلاصه مطالب و نتیجه گیری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25625"/>
            <a:ext cx="10856889" cy="4351338"/>
          </a:xfrm>
        </p:spPr>
        <p:txBody>
          <a:bodyPr>
            <a:normAutofit lnSpcReduction="10000"/>
          </a:bodyPr>
          <a:lstStyle/>
          <a:p>
            <a:pPr algn="justLow">
              <a:lnSpc>
                <a:spcPct val="100000"/>
              </a:lnSpc>
            </a:pPr>
            <a:r>
              <a:rPr lang="fa-IR" dirty="0"/>
              <a:t> </a:t>
            </a:r>
            <a:r>
              <a:rPr lang="fa-IR" dirty="0" smtClean="0"/>
              <a:t>وظیفه بهورز در مراقبت پیش از بارداری شناسایی افرادی که تمایل به بارداری دارند، آگاه نمودن آنان از اهمیت مراقبت های پیش از بارداری، ارجاع ماما </a:t>
            </a:r>
            <a:r>
              <a:rPr lang="fa-IR" dirty="0"/>
              <a:t>و پزشک </a:t>
            </a:r>
            <a:r>
              <a:rPr lang="fa-IR" dirty="0" smtClean="0"/>
              <a:t>برای انجام مراقبت و پیگیری ا</a:t>
            </a:r>
            <a:r>
              <a:rPr lang="fa-IR" dirty="0"/>
              <a:t> </a:t>
            </a:r>
            <a:r>
              <a:rPr lang="fa-IR" dirty="0" smtClean="0"/>
              <a:t>نجام </a:t>
            </a:r>
            <a:r>
              <a:rPr lang="fa-IR" dirty="0"/>
              <a:t>مراقبت ها و اقدامات مورد </a:t>
            </a:r>
            <a:r>
              <a:rPr lang="fa-IR" dirty="0" smtClean="0"/>
              <a:t>نیاز می باشد.</a:t>
            </a:r>
          </a:p>
          <a:p>
            <a:pPr algn="justLow">
              <a:lnSpc>
                <a:spcPct val="100000"/>
              </a:lnSpc>
            </a:pPr>
            <a:r>
              <a:rPr lang="fa-IR" dirty="0" smtClean="0"/>
              <a:t>مادر در طی بارداری به طور معمول 8 نوبت ملاقات معمول دارد که برحسب سن بارداری مراقبت های مشخصی از وی به عمل می آید.</a:t>
            </a:r>
          </a:p>
          <a:p>
            <a:pPr algn="justLow">
              <a:lnSpc>
                <a:spcPct val="100000"/>
              </a:lnSpc>
            </a:pPr>
            <a:r>
              <a:rPr lang="fa-IR" dirty="0" smtClean="0"/>
              <a:t>در هر مراقبت قبل از هر اقدامی علائم خطر فوری (خونریزی، تشنج، اختلال هوشیاری، شوک، درد شدید یا حاد شکم و پارگی کیسه آب) در مادر بررسی و </a:t>
            </a:r>
            <a:r>
              <a:rPr lang="fa-IR" dirty="0"/>
              <a:t>ارزیابی می گردد.</a:t>
            </a:r>
            <a:endParaRPr lang="fa-IR" dirty="0" smtClean="0"/>
          </a:p>
          <a:p>
            <a:pPr algn="justLow">
              <a:lnSpc>
                <a:spcPct val="100000"/>
              </a:lnSpc>
            </a:pPr>
            <a:endParaRPr lang="fa-I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52"/>
    </mc:Choice>
    <mc:Fallback xmlns="">
      <p:transition spd="slow" advTm="49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خلاصه مطالب و نتیجه </a:t>
            </a:r>
            <a:r>
              <a:rPr lang="fa-IR" b="1" dirty="0" smtClean="0"/>
              <a:t>گیری ادامه ...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25625"/>
            <a:ext cx="10856889" cy="4351338"/>
          </a:xfrm>
        </p:spPr>
        <p:txBody>
          <a:bodyPr>
            <a:normAutofit lnSpcReduction="10000"/>
          </a:bodyPr>
          <a:lstStyle/>
          <a:p>
            <a:pPr algn="justLow">
              <a:lnSpc>
                <a:spcPct val="100000"/>
              </a:lnSpc>
            </a:pPr>
            <a:r>
              <a:rPr lang="fa-IR" dirty="0"/>
              <a:t> </a:t>
            </a:r>
            <a:r>
              <a:rPr lang="fa-IR" dirty="0" smtClean="0"/>
              <a:t>در هنگام گرفتن شرح حال مادر خصوصیات فردی یا تاریخچه اجتماعی، وضعیت بارداری فعلی، سوابق بارداری و زایمان قبلی، تاریخچه پزشکی، واکسیناسیون، رفتارهای پرخطردر مادر و همسرش، وضعیت سلامت روان مادر مورد بررسی قرار می گیرد.</a:t>
            </a:r>
          </a:p>
          <a:p>
            <a:pPr algn="justLow">
              <a:lnSpc>
                <a:spcPct val="100000"/>
              </a:lnSpc>
            </a:pPr>
            <a:r>
              <a:rPr lang="fa-IR" dirty="0"/>
              <a:t>جهت آشنایی با وضعیت مادر ارزیابی وی متناسب با سن بارداری از طریق سئوال کردن، اندازه گیری و معاینه انجام می گیرد.</a:t>
            </a:r>
          </a:p>
          <a:p>
            <a:pPr algn="justLow">
              <a:lnSpc>
                <a:spcPct val="100000"/>
              </a:lnSpc>
            </a:pPr>
            <a:r>
              <a:rPr lang="fa-IR" dirty="0" smtClean="0"/>
              <a:t>عوارض بارداری، همسرآزاری و سلامت روان مادر، شکایت </a:t>
            </a:r>
            <a:r>
              <a:rPr lang="fa-IR" dirty="0"/>
              <a:t>های </a:t>
            </a:r>
            <a:r>
              <a:rPr lang="fa-IR" dirty="0" smtClean="0"/>
              <a:t>شایع، مصرف مکمل ها وتغذیه مناسب از طریق سوال کردن از مادر بررسی می گردد.</a:t>
            </a:r>
          </a:p>
          <a:p>
            <a:pPr algn="justLow">
              <a:lnSpc>
                <a:spcPct val="100000"/>
              </a:lnSpc>
            </a:pPr>
            <a:endParaRPr lang="fa-I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1"/>
    </mc:Choice>
    <mc:Fallback xmlns="">
      <p:transition spd="slow" advTm="37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خلاصه مطالب و نتیجه </a:t>
            </a:r>
            <a:r>
              <a:rPr lang="fa-IR" b="1" dirty="0" smtClean="0"/>
              <a:t>گیری ادامه ...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11" y="2545153"/>
            <a:ext cx="10856889" cy="1981877"/>
          </a:xfrm>
        </p:spPr>
        <p:txBody>
          <a:bodyPr>
            <a:normAutofit/>
          </a:bodyPr>
          <a:lstStyle/>
          <a:p>
            <a:pPr algn="justLow"/>
            <a:r>
              <a:rPr lang="fa-IR" dirty="0" smtClean="0"/>
              <a:t>در پایان این مبحث با شناسایی زنانی که تمایل به بارداری دارند و ارائه خدمات مراقبت های پیش از بارداری برای آنان و همچنین با تشکیل پرونده به موقع بارداری وانجام صحیح مراقبت های بارداری برای مادران باردار گامی در تامین و حفظ سلامتی مادران کشورعزیزمان برداریم.</a:t>
            </a:r>
          </a:p>
          <a:p>
            <a:pPr algn="justLow"/>
            <a:endParaRPr lang="en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22"/>
    </mc:Choice>
    <mc:Fallback xmlns="">
      <p:transition spd="slow" advTm="23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پرسش و تمرین (نظری – عملی)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fa-IR" sz="3200" dirty="0" smtClean="0"/>
              <a:t>1.مراقبت های پیش از بارداری چه اهمیتی دارد؟</a:t>
            </a:r>
          </a:p>
          <a:p>
            <a:pPr marL="0" lvl="0" indent="0">
              <a:buNone/>
            </a:pPr>
            <a:r>
              <a:rPr lang="fa-IR" dirty="0" smtClean="0"/>
              <a:t>2.وظایف بهورز در ارائه خدمت مراقبت پیش از بارداری چیست؟</a:t>
            </a:r>
            <a:endParaRPr lang="fa-IR" sz="3200" dirty="0" smtClean="0"/>
          </a:p>
          <a:p>
            <a:pPr marL="0" lvl="0" indent="0">
              <a:buNone/>
            </a:pPr>
            <a:r>
              <a:rPr lang="fa-IR" dirty="0" smtClean="0"/>
              <a:t>3. مراقبت‌های دوران بارداری چه اهمیتی دارد؟</a:t>
            </a:r>
            <a:endParaRPr lang="en-US" dirty="0" smtClean="0"/>
          </a:p>
          <a:p>
            <a:pPr marL="0" lvl="0" indent="0">
              <a:buNone/>
            </a:pPr>
            <a:r>
              <a:rPr lang="fa-IR" dirty="0" smtClean="0"/>
              <a:t>4. مراقبت‌های </a:t>
            </a:r>
            <a:r>
              <a:rPr lang="fa-IR" dirty="0"/>
              <a:t>دوران بارداری شامل چه مواردی است؟</a:t>
            </a:r>
          </a:p>
          <a:p>
            <a:pPr marL="0" lvl="0" indent="0">
              <a:buNone/>
            </a:pPr>
            <a:r>
              <a:rPr lang="fa-IR" dirty="0" smtClean="0"/>
              <a:t>5</a:t>
            </a:r>
            <a:r>
              <a:rPr lang="fa-IR" dirty="0"/>
              <a:t>. دفعات مراقبت دوران باردرای را برحسب هفته بیان کنید.</a:t>
            </a:r>
          </a:p>
          <a:p>
            <a:pPr marL="0" lvl="0" indent="0">
              <a:buNone/>
            </a:pPr>
            <a:r>
              <a:rPr lang="fa-IR" dirty="0" smtClean="0"/>
              <a:t>6. نحوه </a:t>
            </a:r>
            <a:r>
              <a:rPr lang="fa-IR" dirty="0"/>
              <a:t>گرفتن شرح حال از مادر باردار را به طور عملی نشان </a:t>
            </a:r>
            <a:r>
              <a:rPr lang="fa-IR" dirty="0" smtClean="0"/>
              <a:t>دهید.</a:t>
            </a:r>
          </a:p>
          <a:p>
            <a:pPr marL="0" lvl="0" indent="0">
              <a:buNone/>
            </a:pPr>
            <a:r>
              <a:rPr lang="fa-IR" dirty="0" smtClean="0"/>
              <a:t>7. </a:t>
            </a:r>
            <a:r>
              <a:rPr lang="fa-IR" sz="3200" dirty="0" smtClean="0"/>
              <a:t>نحوه ارزیابی علائم خطر فوری در مادر باردار را توضیح دهید.</a:t>
            </a:r>
            <a:endParaRPr lang="en-US" sz="3200" dirty="0"/>
          </a:p>
          <a:p>
            <a:pPr marL="0" indent="0" algn="just">
              <a:lnSpc>
                <a:spcPct val="100000"/>
              </a:lnSpc>
              <a:buNone/>
            </a:pP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88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"/>
    </mc:Choice>
    <mc:Fallback xmlns="">
      <p:transition spd="slow" advTm="611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پرسش و تمرین (نظری – عملی)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456"/>
            <a:ext cx="10515600" cy="38235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a-IR" sz="3200" dirty="0" smtClean="0"/>
              <a:t>8. منظور از رفتارهای پرخطر در مادر و همسرش در بارداری چیست؟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a-IR" dirty="0"/>
              <a:t>9</a:t>
            </a:r>
            <a:r>
              <a:rPr lang="fa-IR" sz="3200" dirty="0" smtClean="0"/>
              <a:t>. مراحل ارزیابی مادر را لیست نمایید.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a-IR" dirty="0" smtClean="0"/>
              <a:t>10. نحوه کنترل حرکات جنین را به مادرآموزش دهید؟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a-IR" sz="3200" dirty="0" smtClean="0"/>
              <a:t>11. </a:t>
            </a:r>
            <a:r>
              <a:rPr lang="fa-IR" dirty="0" smtClean="0"/>
              <a:t>همسر آزاری را توضیح دهید.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a-IR" sz="3200" dirty="0" smtClean="0"/>
              <a:t>12. نحوه تکمیل غربالگری سلامت روان را توضیح دهید.</a:t>
            </a:r>
            <a:endParaRPr lang="fa-IR" sz="3200" dirty="0"/>
          </a:p>
          <a:p>
            <a:pPr marL="0" lvl="0" indent="0" algn="just">
              <a:lnSpc>
                <a:spcPct val="100000"/>
              </a:lnSpc>
              <a:buNone/>
            </a:pP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2659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فهرست منابع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lnSpc>
                <a:spcPct val="100000"/>
              </a:lnSpc>
            </a:pPr>
            <a:r>
              <a:rPr lang="fa-IR" b="0" dirty="0" smtClean="0"/>
              <a:t>مجموعه </a:t>
            </a:r>
            <a:r>
              <a:rPr lang="fa-IR" b="0" dirty="0"/>
              <a:t>جزوات مراکز آموزش </a:t>
            </a:r>
            <a:r>
              <a:rPr lang="fa-IR" b="0" dirty="0" smtClean="0"/>
              <a:t>بهورزی،  </a:t>
            </a:r>
            <a:r>
              <a:rPr lang="fa-IR" b="0" dirty="0"/>
              <a:t>محتوای آموزشی سلامت مادران دانشگاه علوم پزشکی </a:t>
            </a:r>
            <a:r>
              <a:rPr lang="fa-IR" b="0" dirty="0" smtClean="0"/>
              <a:t>مشهد؛  زمستان95</a:t>
            </a:r>
          </a:p>
          <a:p>
            <a:pPr algn="justLow">
              <a:lnSpc>
                <a:spcPct val="100000"/>
              </a:lnSpc>
            </a:pPr>
            <a:r>
              <a:rPr lang="fa-IR" b="0" dirty="0"/>
              <a:t>وزارت بهداشت، درمان وآموزش </a:t>
            </a:r>
            <a:r>
              <a:rPr lang="fa-IR" b="0" dirty="0" smtClean="0"/>
              <a:t>پزشکی، دفتر سلامت خانواده و جمعیت، اداره سلامت مادران؛  </a:t>
            </a:r>
            <a:r>
              <a:rPr lang="fa-IR" b="0" dirty="0"/>
              <a:t>برنامه كشوري مادري </a:t>
            </a:r>
            <a:r>
              <a:rPr lang="fa-IR" b="0" dirty="0" smtClean="0"/>
              <a:t>ايمن، </a:t>
            </a:r>
            <a:r>
              <a:rPr lang="fa-IR" b="0" dirty="0"/>
              <a:t>مراقبت هاي ادغام يافته سلامت </a:t>
            </a:r>
            <a:r>
              <a:rPr lang="fa-IR" b="0" dirty="0" smtClean="0"/>
              <a:t>مادران (</a:t>
            </a:r>
            <a:r>
              <a:rPr lang="fa-IR" b="0" dirty="0"/>
              <a:t>راهنمای خدمات خارج بیمارستانی</a:t>
            </a:r>
            <a:r>
              <a:rPr lang="fa-IR" b="0" dirty="0" smtClean="0"/>
              <a:t>)، </a:t>
            </a:r>
            <a:r>
              <a:rPr lang="fa-IR" b="0" dirty="0"/>
              <a:t>ویژه دانش آموخته </a:t>
            </a:r>
            <a:r>
              <a:rPr lang="fa-IR" b="0" dirty="0" smtClean="0"/>
              <a:t>غیرمامایی، سطح اول، تجدید </a:t>
            </a:r>
            <a:r>
              <a:rPr lang="fa-IR" b="0" dirty="0"/>
              <a:t>نظر </a:t>
            </a:r>
            <a:r>
              <a:rPr lang="fa-IR" b="0" dirty="0" smtClean="0"/>
              <a:t>هفتم؛ اصفهان؛ پدیده گویا؛ 1395</a:t>
            </a:r>
          </a:p>
          <a:p>
            <a:pPr algn="justLow">
              <a:lnSpc>
                <a:spcPct val="100000"/>
              </a:lnSpc>
            </a:pPr>
            <a:r>
              <a:rPr lang="fa-IR" b="0" dirty="0" smtClean="0"/>
              <a:t>آخرین </a:t>
            </a:r>
            <a:r>
              <a:rPr lang="fa-IR" b="0" dirty="0"/>
              <a:t>دستورالعملهای وزارت بهداشت، درمان و آموزش پزشکی</a:t>
            </a:r>
          </a:p>
          <a:p>
            <a:endParaRPr lang="fa-IR" sz="3000" b="0" dirty="0"/>
          </a:p>
        </p:txBody>
      </p:sp>
    </p:spTree>
    <p:extLst>
      <p:ext uri="{BB962C8B-B14F-4D97-AF65-F5344CB8AC3E}">
        <p14:creationId xmlns:p14="http://schemas.microsoft.com/office/powerpoint/2010/main" val="35707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44"/>
    </mc:Choice>
    <mc:Fallback xmlns="">
      <p:transition spd="slow" advTm="7584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فهرست </a:t>
            </a:r>
            <a:r>
              <a:rPr lang="fa-IR" b="1" dirty="0" smtClean="0">
                <a:cs typeface="B Yagut" panose="00000400000000000000" pitchFamily="2" charset="-78"/>
              </a:rPr>
              <a:t>عناوین (بخش دوم) :</a:t>
            </a:r>
            <a:r>
              <a:rPr lang="fa-IR" b="1" dirty="0">
                <a:cs typeface="B Yagut" panose="00000400000000000000" pitchFamily="2" charset="-78"/>
              </a:rPr>
              <a:t/>
            </a:r>
            <a:br>
              <a:rPr lang="fa-IR" b="1" dirty="0">
                <a:cs typeface="B Yagut" panose="00000400000000000000" pitchFamily="2" charset="-78"/>
              </a:rPr>
            </a:b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73770"/>
            <a:ext cx="10515600" cy="4176510"/>
          </a:xfrm>
        </p:spPr>
        <p:txBody>
          <a:bodyPr>
            <a:normAutofit/>
          </a:bodyPr>
          <a:lstStyle/>
          <a:p>
            <a:r>
              <a:rPr lang="fa-IR" dirty="0" smtClean="0"/>
              <a:t>رفتارهای پرخطر در مادر و همسرش</a:t>
            </a:r>
          </a:p>
          <a:p>
            <a:r>
              <a:rPr lang="fa-IR" dirty="0" smtClean="0"/>
              <a:t>ایمنسازی</a:t>
            </a:r>
          </a:p>
          <a:p>
            <a:r>
              <a:rPr lang="fa-IR" dirty="0" smtClean="0"/>
              <a:t>ابتلا به بیماریها و ناهنجاری ها</a:t>
            </a:r>
            <a:endParaRPr lang="fa-IR" dirty="0"/>
          </a:p>
          <a:p>
            <a:r>
              <a:rPr lang="fa-IR" dirty="0" smtClean="0"/>
              <a:t>ارزیابی </a:t>
            </a:r>
            <a:r>
              <a:rPr lang="fa-IR" dirty="0"/>
              <a:t>معمول در </a:t>
            </a:r>
            <a:r>
              <a:rPr lang="fa-IR" dirty="0" smtClean="0"/>
              <a:t>بارداری</a:t>
            </a:r>
          </a:p>
          <a:p>
            <a:r>
              <a:rPr lang="fa-IR" dirty="0" smtClean="0"/>
              <a:t>سئوال کنید (عوارض بارداری)</a:t>
            </a:r>
          </a:p>
          <a:p>
            <a:r>
              <a:rPr lang="fa-IR" dirty="0"/>
              <a:t>سئوال </a:t>
            </a:r>
            <a:r>
              <a:rPr lang="fa-IR" dirty="0" smtClean="0"/>
              <a:t>کنید (کاهش/ نبود </a:t>
            </a:r>
            <a:r>
              <a:rPr lang="fa-IR" dirty="0"/>
              <a:t>حرکت جنین)</a:t>
            </a:r>
          </a:p>
          <a:p>
            <a:r>
              <a:rPr lang="fa-IR" dirty="0"/>
              <a:t>سئوال </a:t>
            </a:r>
            <a:r>
              <a:rPr lang="fa-IR" dirty="0" smtClean="0"/>
              <a:t>کنید (</a:t>
            </a:r>
            <a:r>
              <a:rPr lang="fa-IR" dirty="0"/>
              <a:t>همسر آزاری)</a:t>
            </a:r>
          </a:p>
          <a:p>
            <a:pPr algn="r" rtl="1"/>
            <a:endParaRPr lang="fa-IR" sz="3200" b="0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0"/>
    </mc:Choice>
    <mc:Fallback xmlns="">
      <p:transition spd="slow" advTm="19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33600" y="1447801"/>
            <a:ext cx="7772400" cy="1470025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 لطفاً نظرات و پیشنهادات خود پیرامون این بسته آموزشی را به آدرس زیر ارسال </a:t>
            </a:r>
            <a:r>
              <a:rPr lang="fa-IR" b="1" dirty="0" smtClean="0">
                <a:cs typeface="B Yagut" panose="00000400000000000000" pitchFamily="2" charset="-78"/>
              </a:rPr>
              <a:t>کنید.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5600" y="3200400"/>
            <a:ext cx="6400800" cy="1752600"/>
          </a:xfrm>
        </p:spPr>
        <p:txBody>
          <a:bodyPr>
            <a:normAutofit/>
          </a:bodyPr>
          <a:lstStyle/>
          <a:p>
            <a:pPr rtl="1"/>
            <a:r>
              <a:rPr lang="fa-IR" dirty="0">
                <a:solidFill>
                  <a:schemeClr val="tx1"/>
                </a:solidFill>
                <a:cs typeface="B Yagut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Yagut" panose="00000400000000000000" pitchFamily="2" charset="-78"/>
              </a:rPr>
              <a:t>معاونت بهداشتی دانشگاه </a:t>
            </a:r>
            <a:r>
              <a:rPr lang="fa-IR" dirty="0">
                <a:solidFill>
                  <a:schemeClr val="tx1"/>
                </a:solidFill>
                <a:cs typeface="B Yagut" panose="00000400000000000000" pitchFamily="2" charset="-78"/>
              </a:rPr>
              <a:t>علوم پزشکی و خدمات بهداشتی درمانی </a:t>
            </a:r>
            <a:r>
              <a:rPr lang="fa-IR" dirty="0" smtClean="0">
                <a:solidFill>
                  <a:schemeClr val="tx1"/>
                </a:solidFill>
                <a:cs typeface="B Yagut" panose="00000400000000000000" pitchFamily="2" charset="-78"/>
              </a:rPr>
              <a:t>مشهد واحد آموزش بهورزی </a:t>
            </a:r>
            <a:endParaRPr lang="fa-IR" dirty="0">
              <a:solidFill>
                <a:schemeClr val="tx1"/>
              </a:solidFill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0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فهرست </a:t>
            </a:r>
            <a:r>
              <a:rPr lang="fa-IR" b="1" dirty="0" smtClean="0">
                <a:cs typeface="B Yagut" panose="00000400000000000000" pitchFamily="2" charset="-78"/>
              </a:rPr>
              <a:t>عناوین(بخش دوم) :</a:t>
            </a:r>
            <a:r>
              <a:rPr lang="fa-IR" b="1" dirty="0">
                <a:cs typeface="B Yagut" panose="00000400000000000000" pitchFamily="2" charset="-78"/>
              </a:rPr>
              <a:t/>
            </a:r>
            <a:br>
              <a:rPr lang="fa-IR" b="1" dirty="0">
                <a:cs typeface="B Yagut" panose="00000400000000000000" pitchFamily="2" charset="-78"/>
              </a:rPr>
            </a:b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13216"/>
          </a:xfrm>
        </p:spPr>
        <p:txBody>
          <a:bodyPr>
            <a:normAutofit/>
          </a:bodyPr>
          <a:lstStyle/>
          <a:p>
            <a:r>
              <a:rPr lang="fa-IR" dirty="0" smtClean="0"/>
              <a:t>سئوال کنید (</a:t>
            </a:r>
            <a:r>
              <a:rPr lang="fa-IR" dirty="0"/>
              <a:t>علائم روانپزشکی) </a:t>
            </a:r>
          </a:p>
          <a:p>
            <a:r>
              <a:rPr lang="fa-IR" dirty="0"/>
              <a:t>غربالگری سلامت روان</a:t>
            </a:r>
          </a:p>
          <a:p>
            <a:r>
              <a:rPr lang="fa-IR" dirty="0"/>
              <a:t>سئوال کنید (درد)</a:t>
            </a:r>
          </a:p>
          <a:p>
            <a:r>
              <a:rPr lang="fa-IR" dirty="0"/>
              <a:t>سئوال کنید (شکایت شایع، مکمل و تغذیه)</a:t>
            </a:r>
          </a:p>
          <a:p>
            <a:r>
              <a:rPr lang="fa-IR" dirty="0"/>
              <a:t>خلاصه مطالب و نتیجه گیری</a:t>
            </a:r>
          </a:p>
          <a:p>
            <a:r>
              <a:rPr lang="fa-IR" dirty="0"/>
              <a:t> پرسش و </a:t>
            </a:r>
            <a:r>
              <a:rPr lang="fa-IR" dirty="0" smtClean="0"/>
              <a:t>تمرین (</a:t>
            </a:r>
            <a:r>
              <a:rPr lang="fa-IR" dirty="0"/>
              <a:t>نظری – عملی)</a:t>
            </a:r>
          </a:p>
          <a:p>
            <a:r>
              <a:rPr lang="fa-IR" dirty="0"/>
              <a:t> فهرست </a:t>
            </a:r>
            <a:r>
              <a:rPr lang="fa-IR" dirty="0" smtClean="0"/>
              <a:t>منابع</a:t>
            </a:r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8"/>
    </mc:Choice>
    <mc:Fallback xmlns="">
      <p:transition spd="slow" advTm="15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رفتارهای پرخطر در مادر و همسرش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2680064"/>
            <a:ext cx="10515600" cy="2176749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fa-IR" altLang="en-US" b="1" dirty="0" smtClean="0"/>
              <a:t> </a:t>
            </a:r>
            <a:r>
              <a:rPr lang="fa-IR" dirty="0">
                <a:cs typeface="B Yagut" panose="00000400000000000000" pitchFamily="2" charset="-78"/>
              </a:rPr>
              <a:t>سابقه یا وجود رفتارهایی مانند سابقه زندان، اعتیاد تزریقی، رفتار جنسی پرخطر و محافظت نشده، سابقه تزریق مکرر خون </a:t>
            </a:r>
          </a:p>
          <a:p>
            <a:pPr>
              <a:lnSpc>
                <a:spcPct val="120000"/>
              </a:lnSpc>
              <a:buNone/>
            </a:pPr>
            <a:r>
              <a:rPr lang="fa-IR" dirty="0">
                <a:cs typeface="B Yagut" panose="00000400000000000000" pitchFamily="2" charset="-78"/>
              </a:rPr>
              <a:t>نکته: ابتدا به </a:t>
            </a:r>
            <a:r>
              <a:rPr lang="ar-SA" dirty="0">
                <a:cs typeface="B Yagut" panose="00000400000000000000" pitchFamily="2" charset="-78"/>
              </a:rPr>
              <a:t>مراجعه کننده اطمینان دهید که پاسخ ها محرمانه خواهد بود. </a:t>
            </a:r>
            <a:endParaRPr lang="ar-SA" altLang="en-US" dirty="0">
              <a:cs typeface="B Nazanin" pitchFamily="2" charset="-78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a-IR" altLang="en-US" dirty="0">
              <a:cs typeface="B Nazanin" pitchFamily="2" charset="-78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10"/>
    </mc:Choice>
    <mc:Fallback xmlns="">
      <p:transition spd="slow" advTm="30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ایمنسازی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611" y="1690688"/>
            <a:ext cx="9864777" cy="4351338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  <a:p>
            <a:pPr marL="0" indent="0">
              <a:lnSpc>
                <a:spcPct val="150000"/>
              </a:lnSpc>
              <a:buNone/>
            </a:pPr>
            <a:r>
              <a:rPr lang="fa-IR" dirty="0"/>
              <a:t> </a:t>
            </a:r>
            <a:r>
              <a:rPr lang="fa-IR" dirty="0" smtClean="0"/>
              <a:t>سوابق ایمنسازی</a:t>
            </a:r>
            <a:r>
              <a:rPr lang="en-US" dirty="0" smtClean="0"/>
              <a:t>) </a:t>
            </a:r>
            <a:r>
              <a:rPr lang="fa-IR" dirty="0" smtClean="0"/>
              <a:t> توأم، آنفولانزا و در صورت لزوم پنوموکوک) مادر    مطابق دستورالعمل کشوری واکسیناسیون بررسی و اقدام لازم انجام می شود.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>
                <a:cs typeface="B Yagut" panose="00000400000000000000" pitchFamily="2" charset="-78"/>
              </a:rPr>
              <a:t>ابتلاء به بیماری ها و ناهنجاری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Low">
              <a:lnSpc>
                <a:spcPct val="120000"/>
              </a:lnSpc>
              <a:buNone/>
            </a:pPr>
            <a:r>
              <a:rPr lang="fa-IR" altLang="en-US" sz="5500" dirty="0" smtClean="0">
                <a:cs typeface="B Yagut" panose="00000400000000000000" pitchFamily="2" charset="-78"/>
              </a:rPr>
              <a:t>تاریخچه پزشکی ابتلا فعلی به بیماری های زمینه ایی </a:t>
            </a:r>
            <a:r>
              <a:rPr lang="fa-IR" altLang="en-US" sz="5100" dirty="0" smtClean="0">
                <a:cs typeface="B Yagut" panose="00000400000000000000" pitchFamily="2" charset="-78"/>
              </a:rPr>
              <a:t>(دیابت، </a:t>
            </a:r>
            <a:r>
              <a:rPr lang="fa-IR" altLang="en-US" sz="5100" dirty="0">
                <a:cs typeface="B Yagut" panose="00000400000000000000" pitchFamily="2" charset="-78"/>
              </a:rPr>
              <a:t>صرع، </a:t>
            </a:r>
            <a:r>
              <a:rPr lang="fa-IR" altLang="en-US" sz="5100" dirty="0" smtClean="0">
                <a:cs typeface="B Yagut" panose="00000400000000000000" pitchFamily="2" charset="-78"/>
              </a:rPr>
              <a:t>فشارخون بالا، سل، کلیوی، آسم، قلبی و....)</a:t>
            </a:r>
            <a:r>
              <a:rPr lang="fa-IR" altLang="en-US" sz="5500" dirty="0" smtClean="0">
                <a:cs typeface="B Yagut" panose="00000400000000000000" pitchFamily="2" charset="-78"/>
              </a:rPr>
              <a:t>، اختلالات روانی، بیماری تیروئید، </a:t>
            </a:r>
            <a:r>
              <a:rPr lang="fa-IR" altLang="en-US" sz="5500" dirty="0">
                <a:cs typeface="B Yagut" panose="00000400000000000000" pitchFamily="2" charset="-78"/>
              </a:rPr>
              <a:t>هپاتیت، </a:t>
            </a:r>
            <a:r>
              <a:rPr lang="fa-IR" altLang="en-US" sz="5500" dirty="0" smtClean="0">
                <a:cs typeface="B Yagut" panose="00000400000000000000" pitchFamily="2" charset="-78"/>
              </a:rPr>
              <a:t>سوئ تغذیه، ناهنجاری اسکلتی، عفونت </a:t>
            </a:r>
            <a:r>
              <a:rPr lang="en-US" altLang="en-US" sz="5500" dirty="0" smtClean="0">
                <a:cs typeface="B Yagut" panose="00000400000000000000" pitchFamily="2" charset="-78"/>
              </a:rPr>
              <a:t>HIV</a:t>
            </a:r>
            <a:r>
              <a:rPr lang="fa-IR" altLang="en-US" sz="5500" dirty="0" smtClean="0">
                <a:cs typeface="B Yagut" panose="00000400000000000000" pitchFamily="2" charset="-78"/>
              </a:rPr>
              <a:t>/ ایدز، اختلال انعقادی، سابقه سرطان پستان در خانم های بالای 30 سال و یا سابقه سرطان پستان در افراد درجه یک خانواده </a:t>
            </a:r>
            <a:r>
              <a:rPr lang="fa-IR" altLang="en-US" sz="5100" dirty="0" smtClean="0">
                <a:cs typeface="B Yagut" panose="00000400000000000000" pitchFamily="2" charset="-78"/>
              </a:rPr>
              <a:t>مادر(مادر، خواهر، مادر بزرگ)، </a:t>
            </a:r>
            <a:r>
              <a:rPr lang="fa-IR" altLang="en-US" sz="5500" dirty="0" smtClean="0">
                <a:cs typeface="B Yagut" panose="00000400000000000000" pitchFamily="2" charset="-78"/>
              </a:rPr>
              <a:t>ناهنجاری دستگاه تناسلی، نمایه توده بدنی غیر طبیعی، تالاسمی مینور در خانم ویا همسرش، آنمی، </a:t>
            </a:r>
            <a:r>
              <a:rPr lang="fa-IR" altLang="en-US" sz="5500" dirty="0">
                <a:cs typeface="B Yagut" panose="00000400000000000000" pitchFamily="2" charset="-78"/>
              </a:rPr>
              <a:t>ترومبوفیلی، ترومبوآمبولی، مالتیپل اسکلروزیس، </a:t>
            </a:r>
            <a:r>
              <a:rPr lang="fa-IR" altLang="en-US" sz="5500" dirty="0" smtClean="0">
                <a:cs typeface="B Yagut" panose="00000400000000000000" pitchFamily="2" charset="-78"/>
              </a:rPr>
              <a:t>فشارخون </a:t>
            </a:r>
            <a:r>
              <a:rPr lang="fa-IR" altLang="en-US" sz="5500" dirty="0">
                <a:cs typeface="B Yagut" panose="00000400000000000000" pitchFamily="2" charset="-78"/>
              </a:rPr>
              <a:t>بارداری، دیابت </a:t>
            </a:r>
            <a:r>
              <a:rPr lang="fa-IR" altLang="en-US" sz="5500" dirty="0" smtClean="0">
                <a:cs typeface="B Yagut" panose="00000400000000000000" pitchFamily="2" charset="-78"/>
              </a:rPr>
              <a:t>بارداری، </a:t>
            </a:r>
            <a:r>
              <a:rPr lang="fa-IR" altLang="en-US" sz="5500" dirty="0">
                <a:cs typeface="B Yagut" panose="00000400000000000000" pitchFamily="2" charset="-78"/>
              </a:rPr>
              <a:t>حساسیت دارویی و..... </a:t>
            </a:r>
            <a:r>
              <a:rPr lang="fa-IR" altLang="en-US" sz="5500" b="1" dirty="0">
                <a:cs typeface="B Yagut" panose="00000400000000000000" pitchFamily="2" charset="-78"/>
              </a:rPr>
              <a:t>توسط پزشک یا ماما </a:t>
            </a:r>
            <a:r>
              <a:rPr lang="fa-IR" altLang="en-US" sz="5500" dirty="0">
                <a:cs typeface="B Yagut" panose="00000400000000000000" pitchFamily="2" charset="-78"/>
              </a:rPr>
              <a:t>بررسی می گردد.</a:t>
            </a:r>
          </a:p>
          <a:p>
            <a:pPr marL="0" indent="0">
              <a:buNone/>
            </a:pPr>
            <a:endParaRPr lang="fa-IR" altLang="en-US" dirty="0" smtClean="0">
              <a:cs typeface="B Yagut" panose="00000400000000000000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92"/>
    </mc:Choice>
    <mc:Fallback xmlns="">
      <p:transition spd="slow" advTm="9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>
                <a:cs typeface="B Zar" pitchFamily="2" charset="-78"/>
              </a:rPr>
              <a:t>ارزیابی </a:t>
            </a:r>
            <a:r>
              <a:rPr lang="fa-IR" altLang="en-US" dirty="0" smtClean="0">
                <a:cs typeface="B Zar" pitchFamily="2" charset="-78"/>
              </a:rPr>
              <a:t>معمول</a:t>
            </a:r>
            <a:r>
              <a:rPr lang="en-US" altLang="en-US" dirty="0" smtClean="0">
                <a:cs typeface="B Zar" pitchFamily="2" charset="-78"/>
              </a:rPr>
              <a:t> </a:t>
            </a:r>
            <a:r>
              <a:rPr lang="fa-IR" altLang="en-US" dirty="0" smtClean="0">
                <a:cs typeface="B Zar" pitchFamily="2" charset="-78"/>
              </a:rPr>
              <a:t>در بارداری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fa-IR" altLang="en-US" dirty="0">
                <a:cs typeface="B Yagut" panose="00000400000000000000" pitchFamily="2" charset="-78"/>
              </a:rPr>
              <a:t>ارزیابی مادر جهت آشنایی با وضعیت </a:t>
            </a:r>
            <a:r>
              <a:rPr lang="fa-IR" altLang="en-US" dirty="0" smtClean="0">
                <a:cs typeface="B Yagut" panose="00000400000000000000" pitchFamily="2" charset="-78"/>
              </a:rPr>
              <a:t>مادر، </a:t>
            </a:r>
            <a:r>
              <a:rPr lang="fa-IR" altLang="en-US" dirty="0">
                <a:cs typeface="B Yagut" panose="00000400000000000000" pitchFamily="2" charset="-78"/>
              </a:rPr>
              <a:t>متناسب با سن بارداری و مراقبت مربوطه طی مراحل ذیل انجام می شود :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سوال </a:t>
            </a:r>
            <a:r>
              <a:rPr lang="fa-IR" altLang="en-US" dirty="0" smtClean="0">
                <a:cs typeface="B Yagut" panose="00000400000000000000" pitchFamily="2" charset="-78"/>
              </a:rPr>
              <a:t>کنید.</a:t>
            </a:r>
            <a:endParaRPr lang="fa-IR" altLang="en-US" dirty="0">
              <a:cs typeface="B Yagut" panose="00000400000000000000" pitchFamily="2" charset="-78"/>
            </a:endParaRP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اندازه گیری </a:t>
            </a:r>
            <a:r>
              <a:rPr lang="fa-IR" altLang="en-US" dirty="0" smtClean="0">
                <a:cs typeface="B Yagut" panose="00000400000000000000" pitchFamily="2" charset="-78"/>
              </a:rPr>
              <a:t>کنید.</a:t>
            </a:r>
            <a:endParaRPr lang="fa-IR" altLang="en-US" dirty="0">
              <a:cs typeface="B Yagut" panose="00000400000000000000" pitchFamily="2" charset="-78"/>
            </a:endParaRP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معاینه </a:t>
            </a:r>
            <a:r>
              <a:rPr lang="fa-IR" altLang="en-US" dirty="0" smtClean="0">
                <a:cs typeface="B Yagut" panose="00000400000000000000" pitchFamily="2" charset="-78"/>
              </a:rPr>
              <a:t>کنید.</a:t>
            </a:r>
            <a:endParaRPr lang="fa-IR" altLang="en-US" dirty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34"/>
    </mc:Choice>
    <mc:Fallback xmlns="">
      <p:transition spd="slow" advTm="57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 </a:t>
            </a:r>
            <a:r>
              <a:rPr lang="fa-IR" altLang="en-US" dirty="0" smtClean="0"/>
              <a:t>سئوال کنید (عوارض بارداری)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a-IR" altLang="en-US" sz="3500" b="1" dirty="0">
                <a:cs typeface="B Yagut" panose="00000400000000000000" pitchFamily="2" charset="-78"/>
              </a:rPr>
              <a:t>در خصوص عوارض بارداری و تغذیه از مادر سوال کنید :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لکه بینی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مشکلات ادراری- </a:t>
            </a:r>
            <a:r>
              <a:rPr lang="fa-IR" altLang="en-US" dirty="0" smtClean="0">
                <a:cs typeface="B Yagut" panose="00000400000000000000" pitchFamily="2" charset="-78"/>
              </a:rPr>
              <a:t>تناسلی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dirty="0" smtClean="0"/>
              <a:t>مشکلات شامل س</a:t>
            </a:r>
            <a:r>
              <a:rPr lang="fa-IR" dirty="0"/>
              <a:t>وزش ادرار، درد هنگام ادرار کردن، درد زیر دل، ترشحات غیرطبیعی و بدبوی واژینال، خارش و سوزش واژن و ناحیه تناسلی خارجی </a:t>
            </a:r>
            <a:endParaRPr lang="fa-IR" altLang="en-US" sz="5500" dirty="0">
              <a:cs typeface="B Yagut" panose="00000400000000000000" pitchFamily="2" charset="-7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41"/>
    </mc:Choice>
    <mc:Fallback xmlns="">
      <p:transition spd="slow" advTm="86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"/>
        <a:ea typeface=""/>
        <a:cs typeface="B Yagut"/>
      </a:majorFont>
      <a:minorFont>
        <a:latin typeface="Calibri"/>
        <a:ea typeface=""/>
        <a:cs typeface="B Yagu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مشهد</_x062f__x0627__x0646__x0634__x06af__x0627__x0647_>
    <_x0646__x0648__x0639__x0020__x062d__x06cc__x0637__x0647_ xmlns="12fdc5dc-769e-4543-b10d-fbea3dac4417">مراقبت‌هاي ادغام يافته سلامت مادران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5NN7CDR5NKU2-831-1180</_dlc_DocId>
    <_dlc_DocIdUrl xmlns="1047730d-92e1-4018-9084-d932fd3a7f58">
      <Url>http://www.health.gov.ir/hnd/_layouts/DocIdRedir.aspx?ID=5NN7CDR5NKU2-831-1180</Url>
      <Description>5NN7CDR5NKU2-831-1180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88CB79-6D4E-4FF9-A9FE-A1A48A8963C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DFC44CE-1B05-40ED-A195-025CC66B0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3F7597-E7A5-425E-8E05-6274B09E1461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047730d-92e1-4018-9084-d932fd3a7f58"/>
    <ds:schemaRef ds:uri="http://purl.org/dc/terms/"/>
    <ds:schemaRef ds:uri="http://schemas.microsoft.com/office/infopath/2007/PartnerControls"/>
    <ds:schemaRef ds:uri="12fdc5dc-769e-4543-b10d-fbea3dac4417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90F31BA-9FDA-4615-8A14-BA1DFEB21F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2027</Words>
  <Application>Microsoft Office PowerPoint</Application>
  <PresentationFormat>Widescreen</PresentationFormat>
  <Paragraphs>187</Paragraphs>
  <Slides>30</Slides>
  <Notes>4</Notes>
  <HiddenSlides>0</HiddenSlides>
  <MMClips>26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 Kamran</vt:lpstr>
      <vt:lpstr>B Nazanin</vt:lpstr>
      <vt:lpstr>B Yagut</vt:lpstr>
      <vt:lpstr>B Zar</vt:lpstr>
      <vt:lpstr>Calibri</vt:lpstr>
      <vt:lpstr>Courier New</vt:lpstr>
      <vt:lpstr>Times New Roman</vt:lpstr>
      <vt:lpstr>Wingdings</vt:lpstr>
      <vt:lpstr>Office Theme</vt:lpstr>
      <vt:lpstr>آشنایی با روش گرفتن شرح حال زن باردار و ثبت آن در فرم ها و دفاتر مربوطه</vt:lpstr>
      <vt:lpstr> مشخصات سند</vt:lpstr>
      <vt:lpstr>فهرست عناوین (بخش دوم) : </vt:lpstr>
      <vt:lpstr>فهرست عناوین(بخش دوم) : </vt:lpstr>
      <vt:lpstr>رفتارهای پرخطر در مادر و همسرش</vt:lpstr>
      <vt:lpstr>ایمنسازی</vt:lpstr>
      <vt:lpstr>ابتلاء به بیماری ها و ناهنجاری ها</vt:lpstr>
      <vt:lpstr>ارزیابی معمول در بارداری</vt:lpstr>
      <vt:lpstr> سئوال کنید (عوارض بارداری)</vt:lpstr>
      <vt:lpstr> سئوال کنید (عوارض بارداری) ادامه ...</vt:lpstr>
      <vt:lpstr>سئوال کنید (کاهش/ نبود حرکت جنین) </vt:lpstr>
      <vt:lpstr>سئوال کنید (کاهش/ نبود حرکت جنین) ادامه ... </vt:lpstr>
      <vt:lpstr>سئوال کنید (کاهش/ نبود حرکت جنین) ادامه ... </vt:lpstr>
      <vt:lpstr>سئوال کنید (همسر آزاری)</vt:lpstr>
      <vt:lpstr>سئوال کنید (همسر آزاری) ادامه ...</vt:lpstr>
      <vt:lpstr>سئوال کنید (علائم روانپزشکی) ادامه ...</vt:lpstr>
      <vt:lpstr>سئوال کنید (علائم روانپزشکی) ادامه ...</vt:lpstr>
      <vt:lpstr>سئوال کنید (غربالگری سلامت روان)</vt:lpstr>
      <vt:lpstr>غربالگری سلامت روان ادامه ...</vt:lpstr>
      <vt:lpstr>غربالگری سلامت روان ادامه ...</vt:lpstr>
      <vt:lpstr>غربالگری سلامت روان ادامه ...</vt:lpstr>
      <vt:lpstr>سئوال کنید (درد)</vt:lpstr>
      <vt:lpstr>سئوال کنید (شکایت شایع، مکملها و تغذیه)</vt:lpstr>
      <vt:lpstr>خلاصه مطالب و نتیجه گیری</vt:lpstr>
      <vt:lpstr>خلاصه مطالب و نتیجه گیری ادامه ...</vt:lpstr>
      <vt:lpstr>خلاصه مطالب و نتیجه گیری ادامه ...</vt:lpstr>
      <vt:lpstr>پرسش و تمرین (نظری – عملی)</vt:lpstr>
      <vt:lpstr>پرسش و تمرین (نظری – عملی)</vt:lpstr>
      <vt:lpstr>فهرست منابع</vt:lpstr>
      <vt:lpstr> لطفاً نظرات و پیشنهادات خود پیرامون این بسته آموزشی را به آدرس زیر ارسال کنید.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آشنایی با خدمات مادر ایمن</dc:title>
  <dc:creator>Shabnam Emamian</dc:creator>
  <cp:lastModifiedBy>Sima Jalali</cp:lastModifiedBy>
  <cp:revision>265</cp:revision>
  <dcterms:created xsi:type="dcterms:W3CDTF">2020-04-19T07:34:00Z</dcterms:created>
  <dcterms:modified xsi:type="dcterms:W3CDTF">2020-12-06T08:49:15Z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ce5be324-19a5-4d17-91f8-a221bc058548</vt:lpwstr>
  </property>
</Properties>
</file>